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9"/>
  </p:handoutMasterIdLst>
  <p:sldIdLst>
    <p:sldId id="256" r:id="rId2"/>
    <p:sldId id="257" r:id="rId3"/>
    <p:sldId id="276" r:id="rId4"/>
    <p:sldId id="277" r:id="rId5"/>
    <p:sldId id="278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4" r:id="rId36"/>
    <p:sldId id="273" r:id="rId37"/>
    <p:sldId id="275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68676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23963" y="4797425"/>
            <a:ext cx="6227762" cy="1109663"/>
          </a:xfrm>
        </p:spPr>
        <p:txBody>
          <a:bodyPr/>
          <a:lstStyle>
            <a:lvl1pPr>
              <a:defRPr sz="3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23963" y="5540375"/>
            <a:ext cx="6227762" cy="696913"/>
          </a:xfrm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612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7550"/>
            <a:ext cx="1909762" cy="4610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7550"/>
            <a:ext cx="5581650" cy="4610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710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083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40001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76338" y="263842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3650" y="263842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458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683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167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669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29723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85349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7550"/>
            <a:ext cx="6553200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638425"/>
            <a:ext cx="7643812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36.xml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924300" y="3068638"/>
            <a:ext cx="5219700" cy="1081087"/>
          </a:xfrm>
          <a:prstGeom prst="rect">
            <a:avLst/>
          </a:prstGeom>
          <a:solidFill>
            <a:srgbClr val="8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11960" y="3040062"/>
            <a:ext cx="4806181" cy="11096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Составные части технологического комплекса</a:t>
            </a:r>
            <a:endParaRPr lang="uk-UA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>
        <p14:warp dir="in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Классификация оборудования:</a:t>
            </a: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- </a:t>
            </a: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По функциональному назначению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– в зависимости от выполняемой технологической операции (сортировочные, моечные, очистительные, измельчительные и др.);</a:t>
            </a: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- </a:t>
            </a: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По виду и свойствам обрабатываемой продукции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(мяса, муки, теста, кремов и др.);</a:t>
            </a: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- </a:t>
            </a: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По принципу действия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(непрерывного и периодического действия);</a:t>
            </a: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- </a:t>
            </a: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По степени автоматизации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(механические и автоматические).</a:t>
            </a:r>
            <a:endParaRPr lang="ru-RU" altLang="ko-K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64333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 algn="ctr">
              <a:lnSpc>
                <a:spcPct val="80000"/>
              </a:lnSpc>
              <a:buNone/>
            </a:pPr>
            <a:endParaRPr lang="ru-RU" altLang="ko-KR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 algn="ctr">
              <a:lnSpc>
                <a:spcPct val="80000"/>
              </a:lnSpc>
              <a:buNone/>
            </a:pPr>
            <a:endParaRPr lang="ru-RU" altLang="ko-K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 algn="ctr">
              <a:lnSpc>
                <a:spcPct val="80000"/>
              </a:lnSpc>
              <a:buNone/>
            </a:pPr>
            <a:r>
              <a:rPr lang="ru-RU" altLang="ko-K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Оборудование для ведения механических и гидромеханических процессов.</a:t>
            </a:r>
            <a:endParaRPr lang="ru-RU" altLang="ko-KR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24638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Мойка сырья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– очистка сырья от механических загрязнений посредством различных жидкостей и растворов.</a:t>
            </a:r>
            <a:endParaRPr lang="ru-RU" altLang="ko-K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</p:txBody>
      </p:sp>
      <p:pic>
        <p:nvPicPr>
          <p:cNvPr id="6146" name="Picture 2" descr="D:\Универ\машины и оборудование\ТК\1_89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2676727" cy="21324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Универ\машины и оборудование\ТК\м 1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623" y="3755204"/>
            <a:ext cx="2906747" cy="2173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Универ\машины и оборудование\ТК\f_4c1c7f1c0288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6"/>
          <a:stretch/>
        </p:blipFill>
        <p:spPr bwMode="auto">
          <a:xfrm>
            <a:off x="3150940" y="3284984"/>
            <a:ext cx="2662811" cy="31134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402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Сепарирование </a:t>
            </a:r>
            <a:r>
              <a:rPr lang="ru-RU" altLang="ko-KR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-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это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процесс разделение продукта на фракции с различной плотностью во вращающемся сепарирующем устройстве - барабане.</a:t>
            </a:r>
          </a:p>
        </p:txBody>
      </p:sp>
      <p:pic>
        <p:nvPicPr>
          <p:cNvPr id="7170" name="Picture 2" descr="D:\Универ\машины и оборудование\ТК\separation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49070"/>
            <a:ext cx="3240360" cy="22142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Универ\машины и оборудование\ТК\kvb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597" y="3667339"/>
            <a:ext cx="2555793" cy="26516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Универ\машины и оборудование\ТК\5565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833" y="3842618"/>
            <a:ext cx="2741252" cy="2427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5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Измельче́ние</a:t>
            </a:r>
            <a:r>
              <a:rPr lang="ru-RU" altLang="ko-KR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 </a:t>
            </a:r>
            <a:r>
              <a:rPr lang="ru-RU" altLang="ko-KR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—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это процесс уменьшения размеров частиц твердого тела до требуемых размеров путем разрушения.</a:t>
            </a:r>
          </a:p>
        </p:txBody>
      </p:sp>
      <p:pic>
        <p:nvPicPr>
          <p:cNvPr id="8194" name="Picture 2" descr="D:\Универ\машины и оборудование\ТК\48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91" y="3356992"/>
            <a:ext cx="2568588" cy="32606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Универ\машины и оборудование\ТК\bb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363" y="3356992"/>
            <a:ext cx="2651809" cy="32606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Универ\машины и оборудование\ТК\rashod_materialov_pri_raznom_sostave_rud_pprodukt_flotacii_produkt_izmelcheniya_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3645024"/>
            <a:ext cx="2702049" cy="26355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54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Формование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- способ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изготовления изделий из полимерных композиций, при котором определенная порция расплавленного материала подается под давлением в пресс- форму.</a:t>
            </a:r>
            <a:endParaRPr lang="ru-RU" altLang="ko-KR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</p:txBody>
      </p:sp>
      <p:pic>
        <p:nvPicPr>
          <p:cNvPr id="9218" name="Picture 2" descr="D:\Универ\машины и оборудование\ТК\mje2njkznzc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130057"/>
            <a:ext cx="2761856" cy="207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Универ\машины и оборудование\ТК\vidy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89040"/>
            <a:ext cx="2681923" cy="2628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D:\Универ\машины и оборудование\ТК\90597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49013"/>
            <a:ext cx="2976331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7752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 algn="ctr">
              <a:lnSpc>
                <a:spcPct val="80000"/>
              </a:lnSpc>
              <a:buNone/>
            </a:pPr>
            <a:endParaRPr lang="ru-RU" altLang="ko-KR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 algn="ctr">
              <a:lnSpc>
                <a:spcPct val="80000"/>
              </a:lnSpc>
              <a:buNone/>
            </a:pPr>
            <a:endParaRPr lang="ru-RU" altLang="ko-KR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 algn="ctr">
              <a:lnSpc>
                <a:spcPct val="80000"/>
              </a:lnSpc>
              <a:buNone/>
            </a:pPr>
            <a:r>
              <a:rPr lang="ru-RU" altLang="ko-K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Оборудование для ведение тепло- и массообменных процессов</a:t>
            </a:r>
            <a:endParaRPr lang="ru-RU" altLang="ko-K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4482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Темперирование</a:t>
            </a: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 –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это длительная тепловая обработка с целью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создание центров кристаллизации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вещества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равномерно во всем объеме.</a:t>
            </a:r>
            <a:endParaRPr lang="ru-RU" altLang="ko-KR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</p:txBody>
      </p:sp>
      <p:pic>
        <p:nvPicPr>
          <p:cNvPr id="10242" name="Picture 2" descr="D:\Универ\машины и оборудование\ТК\Temperirovanie_glazirovannyh_konf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06889"/>
            <a:ext cx="3265037" cy="2450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Универ\машины и оборудование\ТК\Useful_information_0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20277"/>
            <a:ext cx="2592288" cy="26424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Универ\машины и оборудование\ТК\Continuous_Chocolate_Tempering_Machin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448853"/>
            <a:ext cx="2180373" cy="302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6775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Сушка —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удаление жидкости (чаще всего влаги-воды, реже иных жидкостей, например, летучих органических растворителей) из веществ и материалов тепловыми способами.</a:t>
            </a:r>
            <a:endParaRPr lang="ru-RU" altLang="ko-KR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</p:txBody>
      </p:sp>
      <p:pic>
        <p:nvPicPr>
          <p:cNvPr id="11266" name="Picture 2" descr="D:\Универ\машины и оборудование\ТК\drying-ovens-image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80318"/>
            <a:ext cx="4169701" cy="3127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Универ\машины и оборудование\ТК\4-3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73625"/>
            <a:ext cx="3528392" cy="3133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1582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Охлаждение и заморозка -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снижение температуры сырья или продукта до определённой степени с целью сохранения. </a:t>
            </a:r>
          </a:p>
        </p:txBody>
      </p:sp>
      <p:pic>
        <p:nvPicPr>
          <p:cNvPr id="12290" name="Picture 2" descr="D:\Универ\машины и оборудование\ТК\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3240360" cy="24993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Универ\машины и оборудование\ТК\Sag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3284984"/>
            <a:ext cx="2540750" cy="31125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D:\Универ\машины и оборудование\ТК\kiev_ustanovki_ohlazhdeniya_zhidkostey_chillery_37599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658170"/>
            <a:ext cx="2788338" cy="255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445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2132856"/>
            <a:ext cx="7992566" cy="3959225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r>
              <a:rPr lang="ru-RU" altLang="ko-KR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Т</a:t>
            </a:r>
            <a:r>
              <a:rPr lang="ru-RU" altLang="ko-K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ехнологический комплекс (ТК) </a:t>
            </a:r>
            <a:r>
              <a:rPr lang="ru-RU" altLang="ko-KR" sz="2000" dirty="0" smtClean="0">
                <a:latin typeface="Verdana" pitchFamily="34" charset="0"/>
                <a:ea typeface="굴림" charset="-127"/>
              </a:rPr>
              <a:t>-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совокупность функционально взаимосвязанных средств технологического оснащения для выполнения в регламентированных условиях производства заданных технологических процессов или операций.</a:t>
            </a:r>
            <a:endParaRPr lang="uk-UA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6868" name="Picture 4" descr="D:\Универ\машины и оборудование\13156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92234"/>
            <a:ext cx="4032448" cy="26308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9" name="Picture 5" descr="D:\Универ\машины и оборудование\image0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3892234"/>
            <a:ext cx="3512483" cy="26308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9"/>
            <a:ext cx="8424936" cy="1944216"/>
          </a:xfrm>
        </p:spPr>
        <p:txBody>
          <a:bodyPr/>
          <a:lstStyle/>
          <a:p>
            <a:pPr marL="0" indent="360000"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Роботизированный технологический комплекс (РТК) </a:t>
            </a:r>
            <a:r>
              <a:rPr lang="ru-RU" sz="2000" dirty="0" smtClean="0"/>
              <a:t>-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совокупность единицы технологического оборудования, промышленного робота и средств оснащения, автономно функционирующая и осуществляющая многократные циклы.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1442" name="Picture 2" descr="D:\Универ\машины и оборудование\robot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3" name="Picture 3" descr="D:\Универ\машины и оборудование\r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57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9"/>
            <a:ext cx="8424936" cy="1944216"/>
          </a:xfrm>
        </p:spPr>
        <p:txBody>
          <a:bodyPr/>
          <a:lstStyle/>
          <a:p>
            <a:pPr marL="0" indent="360000">
              <a:buNone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состав роботизированного технологического комплекса входят:</a:t>
            </a:r>
          </a:p>
          <a:p>
            <a:pPr marL="0" indent="360000"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1) технологическое оборудование;</a:t>
            </a:r>
          </a:p>
          <a:p>
            <a:pPr marL="0" indent="360000"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2) промышленный робот;</a:t>
            </a:r>
          </a:p>
          <a:p>
            <a:pPr marL="0" indent="360000"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3) вспомогательное, транспортное оборудование.</a:t>
            </a:r>
          </a:p>
        </p:txBody>
      </p:sp>
      <p:pic>
        <p:nvPicPr>
          <p:cNvPr id="62466" name="Picture 2" descr="D:\Универ\машины и оборудование\ТК\7631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03086"/>
            <a:ext cx="3240360" cy="2430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67" name="Picture 3" descr="D:\Универ\машины и оборудование\ТК\06022615411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203086"/>
            <a:ext cx="1822703" cy="2430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68" name="Picture 4" descr="D:\Универ\машины и оборудование\ТК\prd_veco_transp_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4203087"/>
            <a:ext cx="3077003" cy="2430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56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424936" cy="4032447"/>
          </a:xfrm>
        </p:spPr>
        <p:txBody>
          <a:bodyPr/>
          <a:lstStyle/>
          <a:p>
            <a:pPr marL="0" indent="360000"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Гибкая производственная система (ГПС)</a:t>
            </a:r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представляет собой совокупность в различных сочетаниях технологического оборудования, роботизированных технологических комплексов, гибких производственных модулей и других механизмов, разрабатываемых и функционирующих в автоматическом режиме в течении заданного интервала времени, обладающих свойством автоматизированной переналадки при производстве изделий произвольной номенклатуры в установленных пределах их характеристик. </a:t>
            </a:r>
          </a:p>
          <a:p>
            <a:pPr marL="0" indent="360000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ГПС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состоит из ряда основных автоматизированных подсистем: технологической, транспортной, складирующей, контроля и управления.</a:t>
            </a:r>
          </a:p>
          <a:p>
            <a:pPr marL="0" indent="360000"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091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5"/>
            <a:ext cx="8424936" cy="1584176"/>
          </a:xfrm>
        </p:spPr>
        <p:txBody>
          <a:bodyPr/>
          <a:lstStyle/>
          <a:p>
            <a:pPr marL="0" indent="360000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Автоматизированная технологическая подсистема ГПС.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состав технологической подсистемы ГПС входит множества Гибких производственных механизмов (ГПМ) совместно с необходимыми средствами технологического оснащения, предназначенных для выполнения основных технологических операций производства </a:t>
            </a:r>
          </a:p>
        </p:txBody>
      </p:sp>
      <p:pic>
        <p:nvPicPr>
          <p:cNvPr id="63490" name="Picture 2" descr="D:\Универ\машины и оборудование\ТК\NT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60" y="4199604"/>
            <a:ext cx="2638355" cy="19787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1" name="Picture 3" descr="D:\Универ\машины и оборудование\ТК\cortirovk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298189"/>
            <a:ext cx="2880320" cy="17921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2" name="Picture 4" descr="D:\Универ\машины и оборудование\ТК\59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561" y="4199604"/>
            <a:ext cx="2638355" cy="19787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55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5"/>
            <a:ext cx="8424936" cy="1584176"/>
          </a:xfrm>
        </p:spPr>
        <p:txBody>
          <a:bodyPr/>
          <a:lstStyle/>
          <a:p>
            <a:pPr marL="0" indent="360000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Автоматизированная транспортно-складская система (АТСС) -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подсистема взаимосвязанных автоматизированных транспортных и складских устройств для укладки, хранения, временного накопления, разгрузки и доставки предметов труда, технологической оснастки.</a:t>
            </a:r>
          </a:p>
        </p:txBody>
      </p:sp>
      <p:pic>
        <p:nvPicPr>
          <p:cNvPr id="64514" name="Picture 2" descr="D:\Универ\машины и оборудование\ТК\49762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66815"/>
            <a:ext cx="3744416" cy="28119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515" name="Picture 3" descr="D:\Универ\машины и оборудование\ТК\warehouse-racks-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60" y="3752913"/>
            <a:ext cx="2127260" cy="28397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516" name="Picture 4" descr="D:\Универ\машины и оборудование\ТК\Automated_Storage_and_Retrieval_System_-_Defense_Visual_Information_Center_·_DD-ST-96-00253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44781"/>
            <a:ext cx="2016099" cy="30559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5"/>
            <a:ext cx="8424936" cy="1584176"/>
          </a:xfrm>
        </p:spPr>
        <p:txBody>
          <a:bodyPr/>
          <a:lstStyle/>
          <a:p>
            <a:pPr marL="0" indent="360000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Автоматизированная подсистема управления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состоит из средств вычислительной техники, связанной в единый комплекс с помощью интерфейсных устройств и линий передачи данных, и программного обеспечения. </a:t>
            </a:r>
          </a:p>
        </p:txBody>
      </p:sp>
      <p:pic>
        <p:nvPicPr>
          <p:cNvPr id="65538" name="Picture 2" descr="D:\Универ\машины и оборудование\ТК\g24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69060"/>
            <a:ext cx="2811473" cy="24586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39" name="Picture 3" descr="D:\Универ\машины и оборудование\ТК\b1d136bffa17ea747a3d1b8e6ffa919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397" y="4177663"/>
            <a:ext cx="3062115" cy="20414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0" name="Picture 4" descr="D:\Универ\машины и оборудование\ТК\100157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2674640" cy="2674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9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5"/>
            <a:ext cx="8424936" cy="1584176"/>
          </a:xfrm>
        </p:spPr>
        <p:txBody>
          <a:bodyPr/>
          <a:lstStyle/>
          <a:p>
            <a:pPr marL="0" indent="360000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Автоматизированная подсистема управления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состоит из средств вычислительной техники, связанной в единый комплекс с помощью интерфейсных устройств и линий передачи данных, и программного обеспечения. </a:t>
            </a:r>
          </a:p>
        </p:txBody>
      </p:sp>
      <p:pic>
        <p:nvPicPr>
          <p:cNvPr id="8" name="Picture 2" descr="D:\Универ\машины и оборудование\ТК\modes_line-560x344x90x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4896544" cy="3013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Универ\машины и оборудование\ТК\19-250x2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460" y="3697366"/>
            <a:ext cx="2764557" cy="2764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88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84884"/>
            <a:ext cx="8424936" cy="1584176"/>
          </a:xfrm>
        </p:spPr>
        <p:txBody>
          <a:bodyPr/>
          <a:lstStyle/>
          <a:p>
            <a:pPr marL="0" indent="360000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Система управления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охватывает все уровни иерархии ГПС, т.е. управление производственными единицами (линиями и участками) в соответствии с заданным планом производства изделий.</a:t>
            </a:r>
          </a:p>
        </p:txBody>
      </p:sp>
      <p:pic>
        <p:nvPicPr>
          <p:cNvPr id="65538" name="Picture 2" descr="D:\Универ\машины и оборудование\ТК\g24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69060"/>
            <a:ext cx="2811473" cy="24586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39" name="Picture 3" descr="D:\Универ\машины и оборудование\ТК\b1d136bffa17ea747a3d1b8e6ffa919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397" y="4177663"/>
            <a:ext cx="3062115" cy="20414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0" name="Picture 4" descr="D:\Универ\машины и оборудование\ТК\100157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2674640" cy="2674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66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84884"/>
            <a:ext cx="8424936" cy="3492388"/>
          </a:xfrm>
        </p:spPr>
        <p:txBody>
          <a:bodyPr/>
          <a:lstStyle/>
          <a:p>
            <a:pPr marL="0" indent="360000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Подсистема контроля ГПС решает задачи: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получения и передачи информации о свойствах, техническом состоянии и пространственном расположении контролируемых объектов, а также о состоянии технологической среды;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сравнения фактических параметров с заданными;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передачи информации о рассогласованиях для принятия на различных уровнях ГПС;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получения и представления информации об исполнении функций;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автоматической перестройки средств контроля в пределах заданной номенклатуры контролируемых объектов;</a:t>
            </a:r>
          </a:p>
          <a:p>
            <a:pPr>
              <a:buFont typeface="+mj-lt"/>
              <a:buAutoNum type="arabicPeriod"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полноты и достоверности контроля.</a:t>
            </a:r>
          </a:p>
        </p:txBody>
      </p:sp>
    </p:spTree>
    <p:extLst>
      <p:ext uri="{BB962C8B-B14F-4D97-AF65-F5344CB8AC3E}">
        <p14:creationId xmlns:p14="http://schemas.microsoft.com/office/powerpoint/2010/main" val="42812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36912"/>
            <a:ext cx="2307165" cy="4536504"/>
          </a:xfrm>
        </p:spPr>
        <p:txBody>
          <a:bodyPr/>
          <a:lstStyle/>
          <a:p>
            <a:pPr marL="0" indent="360000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Состав и структура ГПС зависит от специализации, технологических задач, типов изделий, типа производства, частоты смены продукции. </a:t>
            </a:r>
          </a:p>
        </p:txBody>
      </p:sp>
      <p:pic>
        <p:nvPicPr>
          <p:cNvPr id="67586" name="Picture 2" descr="D:\Универ\машины и оборудование\ТК\1307128163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2202432"/>
            <a:ext cx="6713110" cy="44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10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2132856"/>
            <a:ext cx="7992566" cy="3959225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Машина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- </a:t>
            </a:r>
            <a:r>
              <a:rPr lang="ru-RU" altLang="ko-KR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это техническое устройство, в котором разные виды энергии превращаются в механическую.</a:t>
            </a:r>
          </a:p>
          <a:p>
            <a:pPr marL="0" indent="360000">
              <a:lnSpc>
                <a:spcPct val="80000"/>
              </a:lnSpc>
              <a:buNone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Оборудование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 — </a:t>
            </a: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Verdana" pitchFamily="34" charset="0"/>
                <a:cs typeface="Verdana" pitchFamily="34" charset="0"/>
              </a:rPr>
              <a:t>совокупность связанных между собой частей и устройств, из которых, по крайней мере, одно движется, а также элемент привода, управления и энергетические узлы, которые предназначены для определенного применения, в частности для обработки, производства, перемещения или упаковки материала.</a:t>
            </a:r>
            <a:endParaRPr lang="uk-UA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D:\Универ\машины и оборудование\ТК\S04-install3_H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46480"/>
            <a:ext cx="3073963" cy="2305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Универ\машины и оборудование\ТК\u16200192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152279"/>
            <a:ext cx="2592287" cy="2605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Универ\машины и оборудование\ТК\a2243_l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65090"/>
            <a:ext cx="3024336" cy="22682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07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СХЕМЫ ВЗАИМОДЕЙСТВИЯ ПРОМЫШЛЕННЫХ РОБОТОВ С ОСНОВНЫМ И ВСПОМОГАТЕЛЬНЫМ ОБОРУДОВАНИЕМ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084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60848"/>
            <a:ext cx="8651924" cy="4536503"/>
          </a:xfrm>
        </p:spPr>
        <p:txBody>
          <a:bodyPr/>
          <a:lstStyle/>
          <a:p>
            <a:pPr marL="0" indent="360000"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Единичное обслуживание оборудования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обеспечивается автономным или встроенным в оборудование ПР. Минимальные задачи, решаемые таким РТК, состоят в автоматизации операций обработки детали, ее установки-снятия, базировании и фиксации в рабочей зоне, а также в обеспечении связи с транспортными и информационными потоками основного производства. </a:t>
            </a:r>
          </a:p>
          <a:p>
            <a:pPr marL="0" indent="360000">
              <a:buNone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>
              <a:buNone/>
            </a:pP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>
              <a:buNone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>
              <a:buNone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а                                    б                                     в</a:t>
            </a:r>
          </a:p>
          <a:p>
            <a:pPr marL="0" indent="360000">
              <a:spcBef>
                <a:spcPts val="0"/>
              </a:spcBef>
              <a:buNone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- Встраивание робота в оборудование;</a:t>
            </a:r>
          </a:p>
          <a:p>
            <a:pPr marL="0" indent="360000">
              <a:spcBef>
                <a:spcPts val="0"/>
              </a:spcBef>
              <a:buNone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 - Расположение робота у основного технологического оборудования;</a:t>
            </a:r>
          </a:p>
          <a:p>
            <a:pPr marL="0" indent="360000">
              <a:spcBef>
                <a:spcPts val="0"/>
              </a:spcBef>
              <a:buNone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- Обслуживание несколькими роботами группы машин, число которых меньше числа ПР.</a:t>
            </a:r>
          </a:p>
          <a:p>
            <a:pPr marL="0" indent="360000">
              <a:buNone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63993"/>
            <a:ext cx="2057400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063993"/>
            <a:ext cx="17335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501" y="4063993"/>
            <a:ext cx="165735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Вертикальный свиток 1">
            <a:hlinkClick r:id="rId5" action="ppaction://hlinksldjump"/>
          </p:cNvPr>
          <p:cNvSpPr/>
          <p:nvPr/>
        </p:nvSpPr>
        <p:spPr>
          <a:xfrm>
            <a:off x="8604448" y="6021288"/>
            <a:ext cx="360040" cy="57606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60848"/>
            <a:ext cx="8651924" cy="4536503"/>
          </a:xfrm>
        </p:spPr>
        <p:txBody>
          <a:bodyPr/>
          <a:lstStyle/>
          <a:p>
            <a:pPr marL="0" indent="360000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Групповое обслуживание оборудования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 его линейном, линейно-параллельном или круговом расположении может осуществляться одним ПР, обеспечивающим помимо операций, названных ваше, еще и </a:t>
            </a:r>
            <a:r>
              <a:rPr lang="ru-RU" sz="1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межстаночное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транспортирование деталей.</a:t>
            </a:r>
          </a:p>
          <a:p>
            <a:pPr marL="0" indent="360000">
              <a:buNone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>
              <a:buNone/>
            </a:pP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>
              <a:buNone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а                             б                           в                            г</a:t>
            </a:r>
          </a:p>
          <a:p>
            <a:pPr marL="0" indent="360000">
              <a:buNone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- Обслуживание несколькими роботами группы машин, число которых превышает число ПР. Обработка деталей с постоянной последовательностью операций</a:t>
            </a:r>
          </a:p>
          <a:p>
            <a:pPr marL="0" indent="360000">
              <a:buNone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 - Возможность изменения последовательности обработки и пропуска операций</a:t>
            </a:r>
          </a:p>
          <a:p>
            <a:pPr marL="0" indent="360000">
              <a:buNone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- Обслуживание одним ПР группы машин. Круговое расположение оборудования (до пяти единиц, не более)</a:t>
            </a:r>
          </a:p>
          <a:p>
            <a:pPr marL="0" indent="360000">
              <a:buNone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 - Линейное расположение оборудования (количество регламентируется коэффициентом использования оборудования в робота)</a:t>
            </a:r>
          </a:p>
          <a:p>
            <a:pPr marL="0" indent="360000">
              <a:buNone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148590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3299271"/>
            <a:ext cx="157162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57" y="3284984"/>
            <a:ext cx="14763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6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274031"/>
            <a:ext cx="149542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Вертикальный свиток 9">
            <a:hlinkClick r:id="rId6" action="ppaction://hlinksldjump"/>
          </p:cNvPr>
          <p:cNvSpPr/>
          <p:nvPr/>
        </p:nvSpPr>
        <p:spPr>
          <a:xfrm>
            <a:off x="8604448" y="6021288"/>
            <a:ext cx="360040" cy="57606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2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60848"/>
            <a:ext cx="8651924" cy="4536503"/>
          </a:xfrm>
        </p:spPr>
        <p:txBody>
          <a:bodyPr/>
          <a:lstStyle/>
          <a:p>
            <a:pPr marL="0" indent="360000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Индивидуальное выполнение основных технологических операций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таких как сварка, окраска, сборка и т.п., осуществляется технологическим или универсальным ПР, на базе которого организуется РТК, включающий различного рода вспомогательные, транспортные, ориентирующие устройства и механизмы, работа которых контролируется системой программного управления робота.</a:t>
            </a:r>
          </a:p>
          <a:p>
            <a:pPr marL="0" indent="360000">
              <a:buNone/>
            </a:pP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>
              <a:buNone/>
            </a:pPr>
            <a:endParaRPr lang="ru-RU" sz="1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>
              <a:buNone/>
            </a:pP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а                                                                б</a:t>
            </a:r>
          </a:p>
          <a:p>
            <a:pPr marL="0" indent="360000">
              <a:buNone/>
            </a:pPr>
            <a:endParaRPr lang="ru-RU" sz="1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- Перенос и обработку деталей осуществляет робот за счет смены захватов и инструмента на позиции 6</a:t>
            </a:r>
          </a:p>
          <a:p>
            <a:pPr marL="0" indent="360000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 - Транспортирование детали осуществляется конвейером, управляемым СПУ робота</a:t>
            </a:r>
          </a:p>
          <a:p>
            <a:pPr marL="0" indent="360000">
              <a:buNone/>
            </a:pP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861047"/>
            <a:ext cx="1266825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875" y="3922960"/>
            <a:ext cx="143827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Вертикальный свиток 8">
            <a:hlinkClick r:id="rId4" action="ppaction://hlinksldjump"/>
          </p:cNvPr>
          <p:cNvSpPr/>
          <p:nvPr/>
        </p:nvSpPr>
        <p:spPr>
          <a:xfrm>
            <a:off x="8604448" y="6021288"/>
            <a:ext cx="360040" cy="57606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0544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60848"/>
            <a:ext cx="8651924" cy="4536503"/>
          </a:xfrm>
        </p:spPr>
        <p:txBody>
          <a:bodyPr/>
          <a:lstStyle/>
          <a:p>
            <a:pPr marL="0" indent="360000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Групповое использование ПР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выполнения основных технологических операций подразумевает применение роботов разных типов (вспомогательных, технологических и универсальных), связанных в единый комплекс, обеспечивающий законченный технологический процесс.</a:t>
            </a:r>
          </a:p>
          <a:p>
            <a:pPr marL="0" indent="360000">
              <a:buNone/>
            </a:pP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>
              <a:buNone/>
            </a:pPr>
            <a:endParaRPr lang="ru-RU" sz="1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>
              <a:buNone/>
            </a:pP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а                                                    б</a:t>
            </a:r>
          </a:p>
          <a:p>
            <a:pPr marL="0" indent="360000">
              <a:buNone/>
            </a:pP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360000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- Группа роботов различного технологического назначения выполняет операцию на одной позиции 6;</a:t>
            </a:r>
          </a:p>
          <a:p>
            <a:pPr marL="0" indent="360000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 - Группа роботов одного технологического назначения выполняет законченную операцию.</a:t>
            </a:r>
          </a:p>
          <a:p>
            <a:pPr marL="0" indent="360000">
              <a:buNone/>
            </a:pP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73015"/>
            <a:ext cx="163830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77803"/>
            <a:ext cx="1552575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Вертикальный свиток 6">
            <a:hlinkClick r:id="rId4" action="ppaction://hlinksldjump"/>
          </p:cNvPr>
          <p:cNvSpPr/>
          <p:nvPr/>
        </p:nvSpPr>
        <p:spPr>
          <a:xfrm>
            <a:off x="8604448" y="6021288"/>
            <a:ext cx="360040" cy="57606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277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60848"/>
            <a:ext cx="8651924" cy="4536503"/>
          </a:xfrm>
        </p:spPr>
        <p:txBody>
          <a:bodyPr/>
          <a:lstStyle/>
          <a:p>
            <a:pPr marL="0" indent="360000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 детальном анализе основных схем применения промышленных роботов среди большого разнообразия роботизированных технологических комплексов можно выделить следующие типовые структуры РТК : </a:t>
            </a:r>
          </a:p>
          <a:p>
            <a:pPr marL="0" indent="360000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1 - однопозиционные, имеющие наиболее простую структуру (ТО - технологическое оборудование, ПР - промышленный робот, ВО - вспомогательное оборудование); </a:t>
            </a:r>
          </a:p>
          <a:p>
            <a:pPr marL="0" indent="360000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 – групповые; </a:t>
            </a:r>
          </a:p>
          <a:p>
            <a:pPr marL="0" indent="360000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3 - многопозиционные.</a:t>
            </a: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288" y="4293096"/>
            <a:ext cx="4829175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4886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60848"/>
            <a:ext cx="8651924" cy="4536503"/>
          </a:xfrm>
        </p:spPr>
        <p:txBody>
          <a:bodyPr/>
          <a:lstStyle/>
          <a:p>
            <a:pPr marL="0" indent="360000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Примечание.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На схемах обозначено: 1 - ПР; 2 - конвейер; 3 - основное технологическое оборудование; 4 - магазин с заготовками, деталями или инструментом; 5 - вспомогательные устройства, расширяющие функции робота (устройства контроля, измерения и т.п.); 6 - вспомогательные устройства ориентации или фиксации деталей.</a:t>
            </a: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57453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068960"/>
            <a:ext cx="6227762" cy="696913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3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981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2132856"/>
            <a:ext cx="7992566" cy="3959225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r>
              <a:rPr lang="ru-RU" altLang="ko-KR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Дета́ль</a:t>
            </a:r>
            <a:r>
              <a:rPr lang="ru-RU" altLang="ko-KR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 —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изделие,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являющееся наименьшей неделимой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частью машины, изготовленное из однородного по структуре и свойствам материала без применения каких-либо сборочных операций.</a:t>
            </a:r>
            <a:endParaRPr lang="uk-UA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1" name="Picture 3" descr="D:\Универ\машины и оборудование\ТК\849280_w640_h640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3572094"/>
            <a:ext cx="3985987" cy="298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Универ\машины и оборудование\ТК\873356_w640_h640_metall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7" b="16629"/>
          <a:stretch/>
        </p:blipFill>
        <p:spPr bwMode="auto">
          <a:xfrm>
            <a:off x="179512" y="3572094"/>
            <a:ext cx="4396308" cy="298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944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988840"/>
            <a:ext cx="8640638" cy="4104456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Механи́зм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 </a:t>
            </a:r>
            <a:r>
              <a:rPr lang="ru-RU" altLang="ko-KR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(греч. </a:t>
            </a:r>
            <a:r>
              <a:rPr lang="ru-RU" altLang="ko-KR" sz="1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μηχ</a:t>
            </a:r>
            <a:r>
              <a:rPr lang="ru-RU" altLang="ko-KR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ανή mechané — машина) — это совокупность совершающих требуемые движения </a:t>
            </a:r>
            <a:r>
              <a:rPr lang="ru-RU" altLang="ko-KR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деталей машин, </a:t>
            </a:r>
            <a:r>
              <a:rPr lang="ru-RU" altLang="ko-KR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подвижно связанных и соприкасающихся между собой. Механизмы служат для передачи и преобразования движения.</a:t>
            </a: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 </a:t>
            </a:r>
            <a:r>
              <a:rPr lang="ru-RU" altLang="ko-KR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Механизм </a:t>
            </a:r>
            <a:r>
              <a:rPr lang="ru-RU" altLang="ko-KR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характеризуется </a:t>
            </a:r>
            <a:r>
              <a:rPr lang="ru-RU" altLang="ko-KR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числом степеней свободы </a:t>
            </a:r>
            <a:r>
              <a:rPr lang="ru-RU" altLang="ko-KR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— минимальным количеством его точек, кинематические характеристики которых (траектории и скорости движения) однозначно определяют траектории и скорости всех остальных точек механизма</a:t>
            </a:r>
            <a:r>
              <a:rPr lang="ru-RU" altLang="ko-KR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.</a:t>
            </a:r>
          </a:p>
          <a:p>
            <a:pPr marL="0" indent="360000">
              <a:lnSpc>
                <a:spcPct val="80000"/>
              </a:lnSpc>
              <a:buNone/>
            </a:pPr>
            <a:endParaRPr lang="ru-RU" altLang="ko-KR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endParaRPr lang="ru-RU" altLang="ko-KR" sz="1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Механизм </a:t>
            </a:r>
            <a:r>
              <a:rPr lang="ru-RU" altLang="ko-KR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паровой машины </a:t>
            </a:r>
            <a:endParaRPr lang="ru-RU" altLang="ko-KR" sz="1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имеет </a:t>
            </a:r>
            <a:r>
              <a:rPr lang="ru-RU" altLang="ko-KR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одну степень свободы.</a:t>
            </a:r>
            <a:endParaRPr lang="ru-RU" altLang="ko-KR" sz="1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endParaRPr lang="ru-RU" altLang="ko-KR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endParaRPr lang="ru-RU" altLang="ko-KR" sz="1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  <a:cs typeface="Verdana" pitchFamily="34" charset="0"/>
            </a:endParaRPr>
          </a:p>
          <a:p>
            <a:pPr marL="0" indent="360000">
              <a:lnSpc>
                <a:spcPct val="80000"/>
              </a:lnSpc>
              <a:buNone/>
            </a:pPr>
            <a:endParaRPr lang="ru-RU" sz="1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  <a:cs typeface="Verdana" pitchFamily="34" charset="0"/>
            </a:endParaRPr>
          </a:p>
          <a:p>
            <a:pPr marL="0" indent="360000">
              <a:lnSpc>
                <a:spcPct val="80000"/>
              </a:lnSpc>
              <a:buNone/>
            </a:pPr>
            <a:endParaRPr lang="uk-UA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 descr="D:\Универ\машины и оборудование\ТК\Steam_engine_in_action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49080"/>
            <a:ext cx="3960440" cy="257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949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464496"/>
          </a:xfrm>
        </p:spPr>
        <p:txBody>
          <a:bodyPr/>
          <a:lstStyle/>
          <a:p>
            <a:pPr marL="0" lvl="0" indent="360000" algn="ctr">
              <a:lnSpc>
                <a:spcPct val="80000"/>
              </a:lnSpc>
              <a:buNone/>
            </a:pPr>
            <a:r>
              <a:rPr lang="ru-RU" altLang="ko-KR" sz="2400" b="1" dirty="0">
                <a:ln w="1905"/>
                <a:gradFill>
                  <a:gsLst>
                    <a:gs pos="0">
                      <a:srgbClr val="8AE78A">
                        <a:shade val="20000"/>
                        <a:satMod val="200000"/>
                      </a:srgbClr>
                    </a:gs>
                    <a:gs pos="78000">
                      <a:srgbClr val="8AE7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AE7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Основные механические характеристики</a:t>
            </a:r>
            <a:endParaRPr lang="ru-RU" altLang="ko-KR" sz="2000" b="1" dirty="0">
              <a:ln w="10541" cmpd="sng">
                <a:solidFill>
                  <a:srgbClr val="99CC00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99CC00">
                      <a:tint val="40000"/>
                      <a:satMod val="250000"/>
                    </a:srgbClr>
                  </a:gs>
                  <a:gs pos="9000">
                    <a:srgbClr val="99CC00">
                      <a:tint val="52000"/>
                      <a:satMod val="300000"/>
                    </a:srgbClr>
                  </a:gs>
                  <a:gs pos="50000">
                    <a:srgbClr val="99CC00">
                      <a:shade val="20000"/>
                      <a:satMod val="300000"/>
                    </a:srgbClr>
                  </a:gs>
                  <a:gs pos="79000">
                    <a:srgbClr val="99CC00">
                      <a:tint val="52000"/>
                      <a:satMod val="300000"/>
                    </a:srgbClr>
                  </a:gs>
                  <a:gs pos="100000">
                    <a:srgbClr val="99CC00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spcBef>
                <a:spcPts val="0"/>
              </a:spcBef>
              <a:spcAft>
                <a:spcPts val="600"/>
              </a:spcAft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Твёрдость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 – способность противостоять усилиям другого тела.</a:t>
            </a:r>
          </a:p>
          <a:p>
            <a:pPr marL="0" indent="360000">
              <a:spcBef>
                <a:spcPts val="0"/>
              </a:spcBef>
              <a:spcAft>
                <a:spcPts val="600"/>
              </a:spcAft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Упругость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– способность изменять форму и восстанавливать её после прекращения действия силы.</a:t>
            </a:r>
          </a:p>
          <a:p>
            <a:pPr marL="0" indent="360000">
              <a:spcBef>
                <a:spcPts val="0"/>
              </a:spcBef>
              <a:spcAft>
                <a:spcPts val="600"/>
              </a:spcAft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Пластичность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– способность сохранять деформацию.</a:t>
            </a:r>
          </a:p>
          <a:p>
            <a:pPr marL="0" indent="360000">
              <a:spcBef>
                <a:spcPts val="0"/>
              </a:spcBef>
              <a:spcAft>
                <a:spcPts val="600"/>
              </a:spcAft>
              <a:buNone/>
            </a:pPr>
            <a:r>
              <a:rPr lang="ru-RU" altLang="ko-KR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Сплошность</a:t>
            </a: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-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материал непрерывно заполняет весь объем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тела.</a:t>
            </a:r>
            <a:endParaRPr lang="ru-RU" altLang="ko-K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spcBef>
                <a:spcPts val="0"/>
              </a:spcBef>
              <a:spcAft>
                <a:spcPts val="600"/>
              </a:spcAft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Однородность-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во всех точках свойства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одинаковы.</a:t>
            </a:r>
            <a:endParaRPr lang="ru-RU" altLang="ko-K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spcBef>
                <a:spcPts val="0"/>
              </a:spcBef>
              <a:spcAft>
                <a:spcPts val="600"/>
              </a:spcAft>
              <a:buNone/>
            </a:pPr>
            <a:r>
              <a:rPr lang="ru-RU" altLang="ko-KR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Изотропность</a:t>
            </a: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-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во всех направлениях свойства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одинаковы.</a:t>
            </a:r>
            <a:endParaRPr lang="ru-RU" altLang="ko-K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96722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К основным </a:t>
            </a:r>
            <a:r>
              <a:rPr lang="ru-RU" altLang="ko-KR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требованиям к </a:t>
            </a: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конструкциям относятся:</a:t>
            </a:r>
            <a:endParaRPr lang="ru-RU" altLang="ko-KR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Прочность -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понимается способность конструкции и ее элементов, не разрушаясь, выдерживать внешнюю нагрузку.	</a:t>
            </a: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Жесткость -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подразумевается способность конструкции и ее элементов противостоять внешним нагрузкам в отношении деформации.</a:t>
            </a: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Устойчивость - </a:t>
            </a:r>
            <a:r>
              <a:rPr lang="ru-RU" altLang="ko-K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способность  конструкции и ее элементов сохранять свою заданную начальную форму равновесия.</a:t>
            </a: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r>
              <a:rPr lang="ru-RU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Экономичность – </a:t>
            </a:r>
            <a:r>
              <a:rPr lang="ru-RU" altLang="ko-K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целесообразная стоимость и относительная дешевизна обслуживания.</a:t>
            </a:r>
            <a:endParaRPr lang="ru-RU" altLang="ko-K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4857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r>
              <a:rPr lang="ru-RU" altLang="ko-K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Детали соединений - </a:t>
            </a:r>
            <a:r>
              <a:rPr lang="ru-RU" altLang="ko-K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служат для  скрепления узлов и механизмов друг с другом.</a:t>
            </a:r>
            <a:endParaRPr lang="ru-RU" altLang="ko-KR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</p:txBody>
      </p:sp>
      <p:pic>
        <p:nvPicPr>
          <p:cNvPr id="4098" name="Picture 2" descr="D:\Универ\машины и оборудование\ТК\0-soedineniya-rezbovyie-pod-privarku-nerzhavej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68960"/>
            <a:ext cx="3188487" cy="34248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Универ\машины и оборудование\ТК\94873_w640_h640_soedineni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3384376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415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640638" cy="4608512"/>
          </a:xfrm>
        </p:spPr>
        <p:txBody>
          <a:bodyPr/>
          <a:lstStyle/>
          <a:p>
            <a:pPr marL="0" indent="360000">
              <a:lnSpc>
                <a:spcPct val="80000"/>
              </a:lnSpc>
              <a:buNone/>
            </a:pPr>
            <a:r>
              <a:rPr lang="ru-RU" altLang="ko-K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굴림" charset="-127"/>
              </a:rPr>
              <a:t>Детали передач - </a:t>
            </a:r>
            <a:r>
              <a:rPr lang="ru-RU" altLang="ko-K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  <a:ea typeface="굴림" charset="-127"/>
              </a:rPr>
              <a:t>служат для передачи движения, изменения направления и скорости движения.</a:t>
            </a:r>
            <a:endParaRPr lang="ru-RU" altLang="ko-KR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  <a:p>
            <a:pPr marL="0" indent="360000">
              <a:lnSpc>
                <a:spcPct val="80000"/>
              </a:lnSpc>
              <a:buNone/>
            </a:pPr>
            <a:endParaRPr lang="ru-RU" altLang="ko-KR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  <a:ea typeface="굴림" charset="-127"/>
            </a:endParaRPr>
          </a:p>
        </p:txBody>
      </p:sp>
      <p:pic>
        <p:nvPicPr>
          <p:cNvPr id="5123" name="Picture 3" descr="D:\Универ\машины и оборудование\ТК\bmw_m3_concept_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197797"/>
            <a:ext cx="4512501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496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theme/theme1.xml><?xml version="1.0" encoding="utf-8"?>
<a:theme xmlns:a="http://schemas.openxmlformats.org/drawingml/2006/main" name="template">
  <a:themeElements>
    <a:clrScheme name="00001 2">
      <a:dk1>
        <a:srgbClr val="666633"/>
      </a:dk1>
      <a:lt1>
        <a:srgbClr val="FFFFFF"/>
      </a:lt1>
      <a:dk2>
        <a:srgbClr val="A18D58"/>
      </a:dk2>
      <a:lt2>
        <a:srgbClr val="FFFFCC"/>
      </a:lt2>
      <a:accent1>
        <a:srgbClr val="99CC00"/>
      </a:accent1>
      <a:accent2>
        <a:srgbClr val="99FF99"/>
      </a:accent2>
      <a:accent3>
        <a:srgbClr val="CDC5B4"/>
      </a:accent3>
      <a:accent4>
        <a:srgbClr val="DADADA"/>
      </a:accent4>
      <a:accent5>
        <a:srgbClr val="CAE2AA"/>
      </a:accent5>
      <a:accent6>
        <a:srgbClr val="8AE78A"/>
      </a:accent6>
      <a:hlink>
        <a:srgbClr val="666633"/>
      </a:hlink>
      <a:folHlink>
        <a:srgbClr val="FFCC99"/>
      </a:folHlink>
    </a:clrScheme>
    <a:fontScheme name="00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001 1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CCFF66"/>
        </a:accent1>
        <a:accent2>
          <a:srgbClr val="FFCC99"/>
        </a:accent2>
        <a:accent3>
          <a:srgbClr val="CDC5B4"/>
        </a:accent3>
        <a:accent4>
          <a:srgbClr val="DADADA"/>
        </a:accent4>
        <a:accent5>
          <a:srgbClr val="E2FFB8"/>
        </a:accent5>
        <a:accent6>
          <a:srgbClr val="E7B98A"/>
        </a:accent6>
        <a:hlink>
          <a:srgbClr val="6666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1 2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99CC00"/>
        </a:accent1>
        <a:accent2>
          <a:srgbClr val="99FF99"/>
        </a:accent2>
        <a:accent3>
          <a:srgbClr val="CDC5B4"/>
        </a:accent3>
        <a:accent4>
          <a:srgbClr val="DADADA"/>
        </a:accent4>
        <a:accent5>
          <a:srgbClr val="CAE2AA"/>
        </a:accent5>
        <a:accent6>
          <a:srgbClr val="8AE78A"/>
        </a:accent6>
        <a:hlink>
          <a:srgbClr val="666633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1 3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99CC00"/>
        </a:accent1>
        <a:accent2>
          <a:srgbClr val="33CC33"/>
        </a:accent2>
        <a:accent3>
          <a:srgbClr val="CDC5B4"/>
        </a:accent3>
        <a:accent4>
          <a:srgbClr val="DADADA"/>
        </a:accent4>
        <a:accent5>
          <a:srgbClr val="CAE2AA"/>
        </a:accent5>
        <a:accent6>
          <a:srgbClr val="2DB92D"/>
        </a:accent6>
        <a:hlink>
          <a:srgbClr val="006600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491</TotalTime>
  <Words>1281</Words>
  <Application>Microsoft Office PowerPoint</Application>
  <PresentationFormat>Экран (4:3)</PresentationFormat>
  <Paragraphs>121</Paragraphs>
  <Slides>37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template</vt:lpstr>
      <vt:lpstr>Составные части технологического комплекса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Составные части технологического комплекса</dc:title>
  <dc:creator>PowerNur</dc:creator>
  <cp:lastModifiedBy>PowerNur</cp:lastModifiedBy>
  <cp:revision>24</cp:revision>
  <dcterms:created xsi:type="dcterms:W3CDTF">2012-04-04T11:45:13Z</dcterms:created>
  <dcterms:modified xsi:type="dcterms:W3CDTF">2012-04-06T13:20:08Z</dcterms:modified>
</cp:coreProperties>
</file>